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1410" r:id="rId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CA922-AFC3-D64C-9365-C24ED6C6DEE5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45D6C-E1AE-D945-8261-0C416799617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37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160412019312036#bb0060" TargetMode="External"/><Relationship Id="rId3" Type="http://schemas.openxmlformats.org/officeDocument/2006/relationships/hyperlink" Target="https://www.sciencedirect.com/topics/earth-and-planetary-sciences/organic-contaminant" TargetMode="External"/><Relationship Id="rId7" Type="http://schemas.openxmlformats.org/officeDocument/2006/relationships/hyperlink" Target="https://www.sciencedirect.com/science/article/pii/S0160412019312036#bb008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ciencedirect.com/science/article/pii/S0160412019312036#bb0070" TargetMode="External"/><Relationship Id="rId11" Type="http://schemas.openxmlformats.org/officeDocument/2006/relationships/hyperlink" Target="https://www.sciencedirect.com/science/article/pii/S0160412019312036#bb0085" TargetMode="External"/><Relationship Id="rId5" Type="http://schemas.openxmlformats.org/officeDocument/2006/relationships/hyperlink" Target="https://www.sciencedirect.com/science/article/pii/S0160412019312036#bb0020" TargetMode="External"/><Relationship Id="rId10" Type="http://schemas.openxmlformats.org/officeDocument/2006/relationships/hyperlink" Target="https://www.sciencedirect.com/science/article/pii/S0160412019312036#bb0025" TargetMode="External"/><Relationship Id="rId4" Type="http://schemas.openxmlformats.org/officeDocument/2006/relationships/hyperlink" Target="https://www.sciencedirect.com/science/article/pii/S0160412019312036#bb0005" TargetMode="External"/><Relationship Id="rId9" Type="http://schemas.openxmlformats.org/officeDocument/2006/relationships/hyperlink" Target="https://www.sciencedirect.com/science/article/pii/S0160412019312036#bb011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N, N-diethyl-m-toluamide (DEET, diethyltoluamide) is one of the most detected trace </a:t>
            </a:r>
            <a:r>
              <a:rPr lang="en-US" dirty="0">
                <a:hlinkClick r:id="rId3" tooltip="Learn more about organic contaminants from ScienceDirect's AI-generated Topic Pages"/>
              </a:rPr>
              <a:t>organic contaminants</a:t>
            </a:r>
            <a:r>
              <a:rPr lang="en-US" dirty="0"/>
              <a:t> (</a:t>
            </a:r>
            <a:r>
              <a:rPr lang="en-US" dirty="0" err="1"/>
              <a:t>TOrC</a:t>
            </a:r>
            <a:r>
              <a:rPr lang="en-US" dirty="0"/>
              <a:t>) in environmental water samples (</a:t>
            </a:r>
            <a:r>
              <a:rPr lang="en-US" dirty="0">
                <a:hlinkClick r:id="rId4"/>
              </a:rPr>
              <a:t>Anumol et al., 2013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Bussan et al., 2017</a:t>
            </a:r>
            <a:r>
              <a:rPr lang="en-US" dirty="0"/>
              <a:t>; </a:t>
            </a:r>
            <a:r>
              <a:rPr lang="en-US" dirty="0">
                <a:hlinkClick r:id="rId6"/>
              </a:rPr>
              <a:t>Kolpin et al., 2002</a:t>
            </a:r>
            <a:r>
              <a:rPr lang="en-US" dirty="0"/>
              <a:t>; </a:t>
            </a:r>
            <a:r>
              <a:rPr lang="en-US" dirty="0">
                <a:hlinkClick r:id="rId7"/>
              </a:rPr>
              <a:t>Loraine and Pettigrove, 2006</a:t>
            </a:r>
            <a:r>
              <a:rPr lang="en-US" dirty="0"/>
              <a:t>). DEET is primarily used an insect repellent and was developed by the US army in 1946 and made available to the general public in 1957 (</a:t>
            </a:r>
            <a:r>
              <a:rPr lang="en-US" dirty="0">
                <a:hlinkClick r:id="rId8"/>
              </a:rPr>
              <a:t>Kitchen et al., 2009</a:t>
            </a:r>
            <a:r>
              <a:rPr lang="en-US" dirty="0"/>
              <a:t>). Currently, DEET as the active ingredient for insect repellents can be found in many different formulations such as spray, liquid and lotion in concentrations as high as 100% or incorporated into consumer products like clothes (</a:t>
            </a:r>
            <a:r>
              <a:rPr lang="en-US" dirty="0">
                <a:hlinkClick r:id="rId9"/>
              </a:rPr>
              <a:t>Pennetier et al., 2010</a:t>
            </a:r>
            <a:r>
              <a:rPr lang="en-US" dirty="0"/>
              <a:t>). In 1998 the United States Environmental Protection Agency (US EPA) estimated the annual usage of DEET to be 1810 tons (</a:t>
            </a:r>
            <a:r>
              <a:rPr lang="en-US" dirty="0">
                <a:hlinkClick r:id="rId10"/>
              </a:rPr>
              <a:t>Chen et al., 2012</a:t>
            </a:r>
            <a:r>
              <a:rPr lang="en-US" dirty="0"/>
              <a:t>), and in 2013 there were 422 registration numbers held by 235 companies for 524 commercial names of DEET-containing products (</a:t>
            </a:r>
            <a:r>
              <a:rPr lang="en-US" dirty="0">
                <a:hlinkClick r:id="rId11"/>
              </a:rPr>
              <a:t>Merel and Snyder, 2016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469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FAFC-9EB1-232A-195B-877E49658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7930F-0B5C-5666-BDDC-85AC6B6B6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535DA-195A-9018-351E-E68C8C20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6E4EF-4658-7CD9-0BBC-E6F1CE43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71207-DBC9-9210-E8DF-8293DED0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35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01C7-A00F-03D1-2EC7-7108F146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EBF7B-25AC-15A8-CAE8-4C4C759FB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F9A21-FBC8-1243-EFD6-C5420976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608CF-C0D8-E894-18C5-E69A25FA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E16A1-D5C4-171A-FA3C-917B2409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634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C9660-DB0C-71F7-2D2C-84CBF3946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584A6-3D5E-A1E3-3950-BF1D7A0F4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7A5B8-B7B9-6537-3861-0955A0DD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95F51-86FB-ED6C-78DB-5AF053A4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E6D04-7BC0-BD56-463D-C2FCED48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1193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C438-AEBA-6EDB-22B7-E047282C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F7CFC-5B39-EB9B-7574-AD37F12BE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7C176-7FB1-9CA0-F312-FC3F8C3E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74490-0F28-AA46-900E-DE4F93E8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A70AA-8358-4F8E-48D3-8CE219E4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7826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B2F6-F915-2A29-4F46-50C351F8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D68E3-5D6B-8384-9A3A-D023D2B59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408D5-0184-4A8F-3D8F-6A3D6364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04748-E970-2CED-C361-7EA3E39A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F3C9-425F-7674-DA8B-A5436D615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5065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3632B-B1A8-1C2F-9AE5-D71E490D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E16B5-FD7F-4BD8-78CE-BBBD8499F0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2C09D-0685-7B6B-15A3-17216B270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CD502-B2FD-E5D0-C78A-0EA1080E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F1A78-3151-0AF2-DA1B-10F36855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C8A3-FE8C-8772-3074-B5822D23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848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FB5D-3AA1-1463-884E-276E23F9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6D4AD-86CF-7023-23E1-464DF3BCF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1346C-A695-A0C6-49F5-9905D2C69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B8628-DACC-E2D8-D4BC-9B0A1CCA4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509FD-70DE-7D94-7F77-E1B424483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7251E-0CED-DE0D-38F5-B9A36E60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9DB6E-2857-9B35-1AE4-C1E1D40E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36BF9-E9AC-9658-7073-1E49D11A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003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EB65-CFD0-E139-AF83-38F93565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11041-7A31-EC51-7956-2EF53EA6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40F92-4FBA-CD57-AB1D-D4A9B1E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F2244-9F84-5718-DC0C-29F79F73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0117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A2B50-5C64-6A3E-AB90-6A4D8F0D1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0716A-4BBA-70EA-86BC-5FE4DD3F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09871-7E9A-8426-45A1-4052B6365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543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BA95-7EAD-FD79-D9D5-6D8C70E8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2206A-9184-4AFD-8BBB-9E9C9EFF0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4E813-8D15-040C-6AF4-006D1BC71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0325A-16EF-C08E-DE8B-6E9B5065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92098-A5AE-4F18-DA88-C264A5A4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3ED5A-CCB7-648D-0B82-DA05FBA5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372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67FA7-8E53-A2A9-D650-C5B1C803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7D005-8EB5-344F-8DC2-EA02DB50A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5DB83-C526-76F0-A95C-0F562E625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79810-B190-F185-D5EE-BF8852E1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58462-D6CE-BEC0-B53E-479CBD87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604D4-22BA-0D49-B573-5AEDCAC1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208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EBF47-BA8A-7CAF-9A61-6A6D152D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E890D-5917-A767-90BE-3F0F4CF64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7372-87F0-FD07-2850-FE603CFEB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5D8B1-CDB2-584C-9F7B-35C96AD9D8CC}" type="datetimeFigureOut">
              <a:rPr lang="en-CH" smtClean="0"/>
              <a:t>16.05.23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737A4-382D-C4B5-100B-D84255892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DC5BA-651F-328D-736A-01046F361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65881-5D2D-5141-98B6-B05929D335E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293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678CB5-BEA1-0546-ABCE-DF10280255DA}"/>
              </a:ext>
            </a:extLst>
          </p:cNvPr>
          <p:cNvSpPr/>
          <p:nvPr/>
        </p:nvSpPr>
        <p:spPr>
          <a:xfrm>
            <a:off x="280123" y="1587878"/>
            <a:ext cx="2812722" cy="542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D07F7-3A8F-3545-A5C9-15BFE8A4DD55}"/>
              </a:ext>
            </a:extLst>
          </p:cNvPr>
          <p:cNvSpPr/>
          <p:nvPr/>
        </p:nvSpPr>
        <p:spPr>
          <a:xfrm>
            <a:off x="-64744" y="1312019"/>
            <a:ext cx="2564748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b="1" dirty="0"/>
              <a:t>Stream biofilm metagenomes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CBBBFCB-28F0-684A-A33D-9AF733C3DBC2}"/>
              </a:ext>
            </a:extLst>
          </p:cNvPr>
          <p:cNvSpPr/>
          <p:nvPr/>
        </p:nvSpPr>
        <p:spPr>
          <a:xfrm>
            <a:off x="0" y="3444711"/>
            <a:ext cx="27411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200" dirty="0">
                <a:solidFill>
                  <a:srgbClr val="8BB1D9"/>
                </a:solidFill>
                <a:latin typeface="Courier" pitchFamily="2" charset="0"/>
                <a:ea typeface="Times New Roman" panose="02020603050405020304" pitchFamily="18" charset="0"/>
              </a:rPr>
              <a:t>&gt;MPEKPNIVYFHVDNLGMGELG…</a:t>
            </a:r>
          </a:p>
          <a:p>
            <a:pPr lvl="0" algn="just">
              <a:defRPr/>
            </a:pPr>
            <a:r>
              <a:rPr lang="en-US" sz="1200" dirty="0">
                <a:solidFill>
                  <a:srgbClr val="90796E"/>
                </a:solidFill>
                <a:latin typeface="Courier" pitchFamily="2" charset="0"/>
                <a:ea typeface="Times New Roman" panose="02020603050405020304" pitchFamily="18" charset="0"/>
              </a:rPr>
              <a:t>&gt;MSKRPNFLVIVADDLGFSDIG…</a:t>
            </a:r>
          </a:p>
          <a:p>
            <a:pPr lvl="0" algn="just">
              <a:defRPr/>
            </a:pPr>
            <a:r>
              <a:rPr lang="en-US" sz="1200" dirty="0">
                <a:solidFill>
                  <a:srgbClr val="9191BD"/>
                </a:solidFill>
                <a:latin typeface="Courier" pitchFamily="2" charset="0"/>
                <a:ea typeface="Times New Roman" panose="02020603050405020304" pitchFamily="18" charset="0"/>
              </a:rPr>
              <a:t>&gt;MPTKPNILVIWGDDIGIWNIS…</a:t>
            </a:r>
          </a:p>
          <a:p>
            <a:pPr lvl="0" algn="just">
              <a:defRPr/>
            </a:pPr>
            <a:r>
              <a:rPr lang="en-US" sz="1200" dirty="0">
                <a:solidFill>
                  <a:srgbClr val="CDC681"/>
                </a:solidFill>
                <a:latin typeface="Courier" pitchFamily="2" charset="0"/>
                <a:ea typeface="Times New Roman" panose="02020603050405020304" pitchFamily="18" charset="0"/>
              </a:rPr>
              <a:t>&gt;MANAADTPSTATARKGFAGYD…</a:t>
            </a:r>
          </a:p>
          <a:p>
            <a:pPr lvl="0" algn="just">
              <a:defRPr/>
            </a:pPr>
            <a:r>
              <a:rPr lang="en-US" sz="1200" dirty="0">
                <a:solidFill>
                  <a:srgbClr val="969696"/>
                </a:solidFill>
                <a:latin typeface="Courier" pitchFamily="2" charset="0"/>
                <a:ea typeface="Times New Roman" panose="02020603050405020304" pitchFamily="18" charset="0"/>
              </a:rPr>
              <a:t>&gt;MLKNVPFKRTMLASMLTLASG…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Courier" pitchFamily="2" charset="0"/>
              <a:ea typeface="Times New Roman" panose="02020603050405020304" pitchFamily="18" charset="0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01E9DF-9DC5-DD4F-8EDD-388E2E177097}"/>
              </a:ext>
            </a:extLst>
          </p:cNvPr>
          <p:cNvGrpSpPr/>
          <p:nvPr/>
        </p:nvGrpSpPr>
        <p:grpSpPr>
          <a:xfrm>
            <a:off x="142053" y="2548820"/>
            <a:ext cx="1978245" cy="829403"/>
            <a:chOff x="8524042" y="3267700"/>
            <a:chExt cx="2698521" cy="1005903"/>
          </a:xfrm>
        </p:grpSpPr>
        <p:pic>
          <p:nvPicPr>
            <p:cNvPr id="60" name="Picture 59" descr="Text&#10;&#10;Description automatically generated">
              <a:extLst>
                <a:ext uri="{FF2B5EF4-FFF2-40B4-BE49-F238E27FC236}">
                  <a16:creationId xmlns:a16="http://schemas.microsoft.com/office/drawing/2014/main" id="{C3CF21A1-E80C-A34E-8A40-1E0483398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70000"/>
            </a:blip>
            <a:stretch>
              <a:fillRect/>
            </a:stretch>
          </p:blipFill>
          <p:spPr>
            <a:xfrm>
              <a:off x="8814599" y="3711389"/>
              <a:ext cx="1124427" cy="562214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3E18D48-EF4E-2B4B-9FA0-7BADDFAD72C3}"/>
                </a:ext>
              </a:extLst>
            </p:cNvPr>
            <p:cNvGrpSpPr/>
            <p:nvPr/>
          </p:nvGrpSpPr>
          <p:grpSpPr>
            <a:xfrm>
              <a:off x="8524042" y="3267700"/>
              <a:ext cx="2698521" cy="993283"/>
              <a:chOff x="9364266" y="1751554"/>
              <a:chExt cx="2698521" cy="993283"/>
            </a:xfrm>
          </p:grpSpPr>
          <p:pic>
            <p:nvPicPr>
              <p:cNvPr id="62" name="Picture 61" descr="Text&#10;&#10;Description automatically generated">
                <a:extLst>
                  <a:ext uri="{FF2B5EF4-FFF2-40B4-BE49-F238E27FC236}">
                    <a16:creationId xmlns:a16="http://schemas.microsoft.com/office/drawing/2014/main" id="{33457C9B-66AB-4647-97F1-576EC32E8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0000"/>
              </a:blip>
              <a:stretch>
                <a:fillRect/>
              </a:stretch>
            </p:blipFill>
            <p:spPr>
              <a:xfrm>
                <a:off x="9683483" y="1810951"/>
                <a:ext cx="1051360" cy="525680"/>
              </a:xfrm>
              <a:prstGeom prst="rect">
                <a:avLst/>
              </a:prstGeom>
            </p:spPr>
          </p:pic>
          <p:pic>
            <p:nvPicPr>
              <p:cNvPr id="63" name="Picture 62" descr="Text&#10;&#10;Description automatically generated">
                <a:extLst>
                  <a:ext uri="{FF2B5EF4-FFF2-40B4-BE49-F238E27FC236}">
                    <a16:creationId xmlns:a16="http://schemas.microsoft.com/office/drawing/2014/main" id="{71F6B70F-37D2-3F43-BDA5-014D88334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  <a:alphaModFix amt="70000"/>
              </a:blip>
              <a:stretch>
                <a:fillRect/>
              </a:stretch>
            </p:blipFill>
            <p:spPr>
              <a:xfrm>
                <a:off x="9364266" y="1993304"/>
                <a:ext cx="1126249" cy="563125"/>
              </a:xfrm>
              <a:prstGeom prst="rect">
                <a:avLst/>
              </a:prstGeom>
            </p:spPr>
          </p:pic>
          <p:pic>
            <p:nvPicPr>
              <p:cNvPr id="64" name="Picture 63" descr="Text&#10;&#10;Description automatically generated">
                <a:extLst>
                  <a:ext uri="{FF2B5EF4-FFF2-40B4-BE49-F238E27FC236}">
                    <a16:creationId xmlns:a16="http://schemas.microsoft.com/office/drawing/2014/main" id="{DEAF259C-2F13-9346-A956-CC8B80711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70000"/>
              </a:blip>
              <a:stretch>
                <a:fillRect/>
              </a:stretch>
            </p:blipFill>
            <p:spPr>
              <a:xfrm>
                <a:off x="10799634" y="1751554"/>
                <a:ext cx="1124427" cy="562214"/>
              </a:xfrm>
              <a:prstGeom prst="rect">
                <a:avLst/>
              </a:prstGeom>
            </p:spPr>
          </p:pic>
          <p:pic>
            <p:nvPicPr>
              <p:cNvPr id="65" name="Picture 64" descr="Text&#10;&#10;Description automatically generated">
                <a:extLst>
                  <a:ext uri="{FF2B5EF4-FFF2-40B4-BE49-F238E27FC236}">
                    <a16:creationId xmlns:a16="http://schemas.microsoft.com/office/drawing/2014/main" id="{82FA9FB3-433E-6649-80B2-069318AFE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1A1CD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0620636" y="1985051"/>
                <a:ext cx="1133855" cy="566928"/>
              </a:xfrm>
              <a:prstGeom prst="rect">
                <a:avLst/>
              </a:prstGeom>
            </p:spPr>
          </p:pic>
          <p:pic>
            <p:nvPicPr>
              <p:cNvPr id="66" name="Picture 65" descr="Text&#10;&#10;Description automatically generated">
                <a:extLst>
                  <a:ext uri="{FF2B5EF4-FFF2-40B4-BE49-F238E27FC236}">
                    <a16:creationId xmlns:a16="http://schemas.microsoft.com/office/drawing/2014/main" id="{1AA4A082-5A40-6248-841E-4A0308CEF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0000"/>
              </a:blip>
              <a:stretch>
                <a:fillRect/>
              </a:stretch>
            </p:blipFill>
            <p:spPr>
              <a:xfrm>
                <a:off x="11011427" y="2219157"/>
                <a:ext cx="1051360" cy="525680"/>
              </a:xfrm>
              <a:prstGeom prst="rect">
                <a:avLst/>
              </a:prstGeom>
            </p:spPr>
          </p:pic>
        </p:grp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785EF3D-25AF-E14E-A57D-7AF6AF9E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90"/>
            <a:ext cx="12192000" cy="646332"/>
          </a:xfrm>
        </p:spPr>
        <p:txBody>
          <a:bodyPr>
            <a:normAutofit/>
          </a:bodyPr>
          <a:lstStyle/>
          <a:p>
            <a:r>
              <a:rPr lang="en-US" sz="3200" b="1" dirty="0"/>
              <a:t>Graphical abstract</a:t>
            </a:r>
          </a:p>
        </p:txBody>
      </p:sp>
      <p:pic>
        <p:nvPicPr>
          <p:cNvPr id="42" name="Picture 4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A32EE3A-A367-4346-B490-EDB1EEE08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15" r="12671" b="33655"/>
          <a:stretch/>
        </p:blipFill>
        <p:spPr>
          <a:xfrm>
            <a:off x="10976565" y="7009154"/>
            <a:ext cx="1229224" cy="13323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4698FDE-ABBB-4B45-8361-D693B410E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94" t="21053" r="9517" b="16476"/>
          <a:stretch/>
        </p:blipFill>
        <p:spPr>
          <a:xfrm>
            <a:off x="7337763" y="7105968"/>
            <a:ext cx="965733" cy="12355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BFC027C-39D5-4040-86F1-6355C0AF0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546" y="7105967"/>
            <a:ext cx="987730" cy="12608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4D68909-DE48-8B4E-A825-8BE03F6249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32" b="6109"/>
          <a:stretch/>
        </p:blipFill>
        <p:spPr>
          <a:xfrm>
            <a:off x="9515991" y="7105967"/>
            <a:ext cx="1215651" cy="1332348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7B814E3E-3FC9-584E-9207-CB17DD8AF8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99" y="2103229"/>
            <a:ext cx="1051202" cy="256062"/>
          </a:xfrm>
          <a:prstGeom prst="rect">
            <a:avLst/>
          </a:prstGeom>
        </p:spPr>
      </p:pic>
      <p:sp>
        <p:nvSpPr>
          <p:cNvPr id="57" name="Merge 56">
            <a:extLst>
              <a:ext uri="{FF2B5EF4-FFF2-40B4-BE49-F238E27FC236}">
                <a16:creationId xmlns:a16="http://schemas.microsoft.com/office/drawing/2014/main" id="{3574CC08-04DF-774B-A6CA-49F1AAE4A124}"/>
              </a:ext>
            </a:extLst>
          </p:cNvPr>
          <p:cNvSpPr/>
          <p:nvPr/>
        </p:nvSpPr>
        <p:spPr>
          <a:xfrm flipV="1">
            <a:off x="174622" y="2297584"/>
            <a:ext cx="2071007" cy="346109"/>
          </a:xfrm>
          <a:prstGeom prst="flowChartMerg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14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A37A5A-BCF0-8D47-B9FA-19ECE3CF3421}"/>
              </a:ext>
            </a:extLst>
          </p:cNvPr>
          <p:cNvSpPr/>
          <p:nvPr/>
        </p:nvSpPr>
        <p:spPr>
          <a:xfrm>
            <a:off x="2911414" y="4688542"/>
            <a:ext cx="3619500" cy="2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Figure: Jumper J. (2022) </a:t>
            </a:r>
            <a:r>
              <a:rPr lang="en-US" sz="1200" i="1" dirty="0">
                <a:solidFill>
                  <a:schemeClr val="tx1"/>
                </a:solidFill>
              </a:rPr>
              <a:t>Nature Methods to </a:t>
            </a:r>
            <a:r>
              <a:rPr lang="en-US" sz="1200" i="1">
                <a:solidFill>
                  <a:schemeClr val="tx1"/>
                </a:solidFill>
              </a:rPr>
              <a:t>be replaced  </a:t>
            </a:r>
            <a:endParaRPr lang="en-US" sz="1200" i="1" dirty="0">
              <a:solidFill>
                <a:schemeClr val="tx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E4D6559-BA8F-1DDD-F82A-A5901567BD5E}"/>
              </a:ext>
            </a:extLst>
          </p:cNvPr>
          <p:cNvGrpSpPr/>
          <p:nvPr/>
        </p:nvGrpSpPr>
        <p:grpSpPr>
          <a:xfrm>
            <a:off x="5971843" y="767872"/>
            <a:ext cx="10577867" cy="5663033"/>
            <a:chOff x="5971843" y="767872"/>
            <a:chExt cx="10577867" cy="5663033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DC81273-1BDD-779B-36E1-8C9FAA786D6A}"/>
                </a:ext>
              </a:extLst>
            </p:cNvPr>
            <p:cNvGrpSpPr/>
            <p:nvPr/>
          </p:nvGrpSpPr>
          <p:grpSpPr>
            <a:xfrm>
              <a:off x="6985738" y="767872"/>
              <a:ext cx="5209019" cy="5663033"/>
              <a:chOff x="6985738" y="767872"/>
              <a:chExt cx="5209019" cy="566303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6E8DB8-30EC-2EB3-4888-DB9010AE5AE7}"/>
                  </a:ext>
                </a:extLst>
              </p:cNvPr>
              <p:cNvSpPr txBox="1"/>
              <p:nvPr/>
            </p:nvSpPr>
            <p:spPr>
              <a:xfrm>
                <a:off x="10368136" y="1194393"/>
                <a:ext cx="16920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Hydrolase activity screening</a:t>
                </a:r>
              </a:p>
              <a:p>
                <a:endParaRPr lang="en-US" b="1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F75D8F7-6688-901C-A5A8-2235D1DEE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21633" r="19964"/>
              <a:stretch/>
            </p:blipFill>
            <p:spPr>
              <a:xfrm>
                <a:off x="7826050" y="2849854"/>
                <a:ext cx="1824065" cy="117807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54E116-5B07-AE7A-F36B-B09929E0FF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900" r="46737" b="4129"/>
              <a:stretch/>
            </p:blipFill>
            <p:spPr>
              <a:xfrm>
                <a:off x="7620637" y="767872"/>
                <a:ext cx="1978221" cy="184619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53F19B-6B9C-4C53-E687-EBC20966D0DF}"/>
                  </a:ext>
                </a:extLst>
              </p:cNvPr>
              <p:cNvSpPr txBox="1"/>
              <p:nvPr/>
            </p:nvSpPr>
            <p:spPr>
              <a:xfrm>
                <a:off x="9569418" y="1035500"/>
                <a:ext cx="9140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1400" b="1" dirty="0">
                    <a:solidFill>
                      <a:srgbClr val="E7393A"/>
                    </a:solidFill>
                  </a:rPr>
                  <a:t>Active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6436A-79A8-4904-0933-7311EF4684ED}"/>
                  </a:ext>
                </a:extLst>
              </p:cNvPr>
              <p:cNvSpPr txBox="1"/>
              <p:nvPr/>
            </p:nvSpPr>
            <p:spPr>
              <a:xfrm>
                <a:off x="9584138" y="2096374"/>
                <a:ext cx="9140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1400" b="1" dirty="0">
                    <a:solidFill>
                      <a:srgbClr val="C16500"/>
                    </a:solidFill>
                  </a:rPr>
                  <a:t>Inactive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1AB77D4-F4DA-F866-95CB-069F84A86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66921" y="4849060"/>
                <a:ext cx="927836" cy="56435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F5D51F5-4810-E275-B8BA-AF7FF27AB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94650" y="4430070"/>
                <a:ext cx="1078037" cy="70947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06AF759-541C-7BB6-1693-B600DB262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3844" y="5435731"/>
                <a:ext cx="1660913" cy="84891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5C1688-C2B1-9816-D7C7-FAF97D0E16EC}"/>
                  </a:ext>
                </a:extLst>
              </p:cNvPr>
              <p:cNvSpPr txBox="1"/>
              <p:nvPr/>
            </p:nvSpPr>
            <p:spPr>
              <a:xfrm>
                <a:off x="10359596" y="3011109"/>
                <a:ext cx="159800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Purify active hydrolases</a:t>
                </a:r>
              </a:p>
              <a:p>
                <a:endParaRPr lang="en-US" b="1" dirty="0"/>
              </a:p>
            </p:txBody>
          </p:sp>
          <p:sp>
            <p:nvSpPr>
              <p:cNvPr id="18" name="Google Shape;1117;p29">
                <a:extLst>
                  <a:ext uri="{FF2B5EF4-FFF2-40B4-BE49-F238E27FC236}">
                    <a16:creationId xmlns:a16="http://schemas.microsoft.com/office/drawing/2014/main" id="{95F39019-04F9-A548-4039-38EF5EDAAEFB}"/>
                  </a:ext>
                </a:extLst>
              </p:cNvPr>
              <p:cNvSpPr/>
              <p:nvPr/>
            </p:nvSpPr>
            <p:spPr>
              <a:xfrm>
                <a:off x="7394856" y="4840116"/>
                <a:ext cx="183101" cy="110243"/>
              </a:xfrm>
              <a:prstGeom prst="rect">
                <a:avLst/>
              </a:prstGeom>
              <a:solidFill>
                <a:srgbClr val="BCDA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Google Shape;1091;p29">
                <a:extLst>
                  <a:ext uri="{FF2B5EF4-FFF2-40B4-BE49-F238E27FC236}">
                    <a16:creationId xmlns:a16="http://schemas.microsoft.com/office/drawing/2014/main" id="{A3AF36C1-1CEE-5D87-1852-3AC1562AF6EF}"/>
                  </a:ext>
                </a:extLst>
              </p:cNvPr>
              <p:cNvGrpSpPr/>
              <p:nvPr/>
            </p:nvGrpSpPr>
            <p:grpSpPr>
              <a:xfrm>
                <a:off x="6985738" y="4627636"/>
                <a:ext cx="3646159" cy="1803269"/>
                <a:chOff x="6940323" y="1950909"/>
                <a:chExt cx="5979454" cy="2686331"/>
              </a:xfrm>
            </p:grpSpPr>
            <p:pic>
              <p:nvPicPr>
                <p:cNvPr id="20" name="Google Shape;1092;p29">
                  <a:extLst>
                    <a:ext uri="{FF2B5EF4-FFF2-40B4-BE49-F238E27FC236}">
                      <a16:creationId xmlns:a16="http://schemas.microsoft.com/office/drawing/2014/main" id="{83EF7E02-284F-B8E3-B323-F70EC5EA8CD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t="16743" b="21158"/>
                <a:stretch/>
              </p:blipFill>
              <p:spPr>
                <a:xfrm>
                  <a:off x="6940323" y="1950909"/>
                  <a:ext cx="5979454" cy="26863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" name="Google Shape;1093;p29">
                  <a:extLst>
                    <a:ext uri="{FF2B5EF4-FFF2-40B4-BE49-F238E27FC236}">
                      <a16:creationId xmlns:a16="http://schemas.microsoft.com/office/drawing/2014/main" id="{C3E86113-02C0-DD48-EB8E-4DB66F168BF3}"/>
                    </a:ext>
                  </a:extLst>
                </p:cNvPr>
                <p:cNvSpPr/>
                <p:nvPr/>
              </p:nvSpPr>
              <p:spPr>
                <a:xfrm>
                  <a:off x="7554209" y="3608545"/>
                  <a:ext cx="184751" cy="55419"/>
                </a:xfrm>
                <a:prstGeom prst="rect">
                  <a:avLst/>
                </a:prstGeom>
                <a:solidFill>
                  <a:srgbClr val="DBECD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" name="Google Shape;1094;p29">
                  <a:extLst>
                    <a:ext uri="{FF2B5EF4-FFF2-40B4-BE49-F238E27FC236}">
                      <a16:creationId xmlns:a16="http://schemas.microsoft.com/office/drawing/2014/main" id="{AE342D61-30C0-FC80-8581-AC8584D54AB0}"/>
                    </a:ext>
                  </a:extLst>
                </p:cNvPr>
                <p:cNvGrpSpPr/>
                <p:nvPr/>
              </p:nvGrpSpPr>
              <p:grpSpPr>
                <a:xfrm>
                  <a:off x="8093645" y="3571429"/>
                  <a:ext cx="184751" cy="112057"/>
                  <a:chOff x="20469346" y="10704073"/>
                  <a:chExt cx="355438" cy="228696"/>
                </a:xfrm>
              </p:grpSpPr>
              <p:sp>
                <p:nvSpPr>
                  <p:cNvPr id="67" name="Google Shape;1095;p29">
                    <a:extLst>
                      <a:ext uri="{FF2B5EF4-FFF2-40B4-BE49-F238E27FC236}">
                        <a16:creationId xmlns:a16="http://schemas.microsoft.com/office/drawing/2014/main" id="{7747CAF8-C484-9640-24BB-31A8C0C557D3}"/>
                      </a:ext>
                    </a:extLst>
                  </p:cNvPr>
                  <p:cNvSpPr/>
                  <p:nvPr/>
                </p:nvSpPr>
                <p:spPr>
                  <a:xfrm>
                    <a:off x="20469346" y="10819665"/>
                    <a:ext cx="355438" cy="113104"/>
                  </a:xfrm>
                  <a:prstGeom prst="rect">
                    <a:avLst/>
                  </a:prstGeom>
                  <a:solidFill>
                    <a:srgbClr val="DBECD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1096;p29">
                    <a:extLst>
                      <a:ext uri="{FF2B5EF4-FFF2-40B4-BE49-F238E27FC236}">
                        <a16:creationId xmlns:a16="http://schemas.microsoft.com/office/drawing/2014/main" id="{F1C31AF0-0317-9F81-C974-B89323D5E1C1}"/>
                      </a:ext>
                    </a:extLst>
                  </p:cNvPr>
                  <p:cNvSpPr/>
                  <p:nvPr/>
                </p:nvSpPr>
                <p:spPr>
                  <a:xfrm>
                    <a:off x="20469346" y="10704073"/>
                    <a:ext cx="355438" cy="113104"/>
                  </a:xfrm>
                  <a:prstGeom prst="rect">
                    <a:avLst/>
                  </a:prstGeom>
                  <a:solidFill>
                    <a:srgbClr val="8FAAD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5" name="Google Shape;1097;p29">
                  <a:extLst>
                    <a:ext uri="{FF2B5EF4-FFF2-40B4-BE49-F238E27FC236}">
                      <a16:creationId xmlns:a16="http://schemas.microsoft.com/office/drawing/2014/main" id="{079F1B51-A81C-C63F-0BB6-3C65036D1135}"/>
                    </a:ext>
                  </a:extLst>
                </p:cNvPr>
                <p:cNvSpPr/>
                <p:nvPr/>
              </p:nvSpPr>
              <p:spPr>
                <a:xfrm>
                  <a:off x="8925863" y="3650110"/>
                  <a:ext cx="184751" cy="55419"/>
                </a:xfrm>
                <a:prstGeom prst="rect">
                  <a:avLst/>
                </a:prstGeom>
                <a:solidFill>
                  <a:srgbClr val="8FAAD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1098;p29">
                  <a:extLst>
                    <a:ext uri="{FF2B5EF4-FFF2-40B4-BE49-F238E27FC236}">
                      <a16:creationId xmlns:a16="http://schemas.microsoft.com/office/drawing/2014/main" id="{E408D863-C454-1A84-D721-AC8DA6DE296D}"/>
                    </a:ext>
                  </a:extLst>
                </p:cNvPr>
                <p:cNvSpPr/>
                <p:nvPr/>
              </p:nvSpPr>
              <p:spPr>
                <a:xfrm>
                  <a:off x="9195784" y="3578324"/>
                  <a:ext cx="184751" cy="55419"/>
                </a:xfrm>
                <a:prstGeom prst="rect">
                  <a:avLst/>
                </a:prstGeom>
                <a:solidFill>
                  <a:srgbClr val="8FAAD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1099;p29">
                  <a:extLst>
                    <a:ext uri="{FF2B5EF4-FFF2-40B4-BE49-F238E27FC236}">
                      <a16:creationId xmlns:a16="http://schemas.microsoft.com/office/drawing/2014/main" id="{E9B5F23D-03B2-7EFF-5C20-1AAC4E32FA2F}"/>
                    </a:ext>
                  </a:extLst>
                </p:cNvPr>
                <p:cNvSpPr/>
                <p:nvPr/>
              </p:nvSpPr>
              <p:spPr>
                <a:xfrm>
                  <a:off x="9468774" y="3598173"/>
                  <a:ext cx="184751" cy="55419"/>
                </a:xfrm>
                <a:prstGeom prst="rect">
                  <a:avLst/>
                </a:prstGeom>
                <a:solidFill>
                  <a:srgbClr val="8FAAD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1100;p29">
                  <a:extLst>
                    <a:ext uri="{FF2B5EF4-FFF2-40B4-BE49-F238E27FC236}">
                      <a16:creationId xmlns:a16="http://schemas.microsoft.com/office/drawing/2014/main" id="{32125F41-3CC3-98FF-CD58-8C2DA13946EA}"/>
                    </a:ext>
                  </a:extLst>
                </p:cNvPr>
                <p:cNvSpPr/>
                <p:nvPr/>
              </p:nvSpPr>
              <p:spPr>
                <a:xfrm>
                  <a:off x="10017470" y="3578000"/>
                  <a:ext cx="184751" cy="55419"/>
                </a:xfrm>
                <a:prstGeom prst="rect">
                  <a:avLst/>
                </a:prstGeom>
                <a:solidFill>
                  <a:srgbClr val="8FAAD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0" name="Google Shape;1101;p29">
                  <a:extLst>
                    <a:ext uri="{FF2B5EF4-FFF2-40B4-BE49-F238E27FC236}">
                      <a16:creationId xmlns:a16="http://schemas.microsoft.com/office/drawing/2014/main" id="{14E25176-7CC8-000D-1F80-8CD34CFEE2A0}"/>
                    </a:ext>
                  </a:extLst>
                </p:cNvPr>
                <p:cNvGrpSpPr/>
                <p:nvPr/>
              </p:nvGrpSpPr>
              <p:grpSpPr>
                <a:xfrm>
                  <a:off x="10293186" y="3527445"/>
                  <a:ext cx="184751" cy="112057"/>
                  <a:chOff x="20469346" y="10704073"/>
                  <a:chExt cx="355438" cy="228696"/>
                </a:xfrm>
              </p:grpSpPr>
              <p:sp>
                <p:nvSpPr>
                  <p:cNvPr id="53" name="Google Shape;1102;p29">
                    <a:extLst>
                      <a:ext uri="{FF2B5EF4-FFF2-40B4-BE49-F238E27FC236}">
                        <a16:creationId xmlns:a16="http://schemas.microsoft.com/office/drawing/2014/main" id="{EFEFE199-F767-E43E-3F21-53E2FCF0F4FF}"/>
                      </a:ext>
                    </a:extLst>
                  </p:cNvPr>
                  <p:cNvSpPr/>
                  <p:nvPr/>
                </p:nvSpPr>
                <p:spPr>
                  <a:xfrm>
                    <a:off x="20469346" y="10819665"/>
                    <a:ext cx="355438" cy="113104"/>
                  </a:xfrm>
                  <a:prstGeom prst="rect">
                    <a:avLst/>
                  </a:prstGeom>
                  <a:solidFill>
                    <a:srgbClr val="DBECD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" name="Google Shape;1103;p29">
                    <a:extLst>
                      <a:ext uri="{FF2B5EF4-FFF2-40B4-BE49-F238E27FC236}">
                        <a16:creationId xmlns:a16="http://schemas.microsoft.com/office/drawing/2014/main" id="{A1FD0145-8BE6-D794-83F2-4C724A723F46}"/>
                      </a:ext>
                    </a:extLst>
                  </p:cNvPr>
                  <p:cNvSpPr/>
                  <p:nvPr/>
                </p:nvSpPr>
                <p:spPr>
                  <a:xfrm>
                    <a:off x="20469346" y="10704073"/>
                    <a:ext cx="355438" cy="113104"/>
                  </a:xfrm>
                  <a:prstGeom prst="rect">
                    <a:avLst/>
                  </a:prstGeom>
                  <a:solidFill>
                    <a:srgbClr val="8FAAD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1" name="Google Shape;1104;p29">
                  <a:extLst>
                    <a:ext uri="{FF2B5EF4-FFF2-40B4-BE49-F238E27FC236}">
                      <a16:creationId xmlns:a16="http://schemas.microsoft.com/office/drawing/2014/main" id="{5BF4A650-2319-3057-7E9B-8F3611B628A0}"/>
                    </a:ext>
                  </a:extLst>
                </p:cNvPr>
                <p:cNvGrpSpPr/>
                <p:nvPr/>
              </p:nvGrpSpPr>
              <p:grpSpPr>
                <a:xfrm>
                  <a:off x="10573079" y="3646150"/>
                  <a:ext cx="184751" cy="112057"/>
                  <a:chOff x="20469346" y="10704073"/>
                  <a:chExt cx="355438" cy="228696"/>
                </a:xfrm>
              </p:grpSpPr>
              <p:sp>
                <p:nvSpPr>
                  <p:cNvPr id="49" name="Google Shape;1105;p29">
                    <a:extLst>
                      <a:ext uri="{FF2B5EF4-FFF2-40B4-BE49-F238E27FC236}">
                        <a16:creationId xmlns:a16="http://schemas.microsoft.com/office/drawing/2014/main" id="{434EC720-F639-E4B2-170F-DE81BBA9EB08}"/>
                      </a:ext>
                    </a:extLst>
                  </p:cNvPr>
                  <p:cNvSpPr/>
                  <p:nvPr/>
                </p:nvSpPr>
                <p:spPr>
                  <a:xfrm>
                    <a:off x="20469346" y="10819665"/>
                    <a:ext cx="355438" cy="113104"/>
                  </a:xfrm>
                  <a:prstGeom prst="rect">
                    <a:avLst/>
                  </a:prstGeom>
                  <a:solidFill>
                    <a:srgbClr val="DBECD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" name="Google Shape;1106;p29">
                    <a:extLst>
                      <a:ext uri="{FF2B5EF4-FFF2-40B4-BE49-F238E27FC236}">
                        <a16:creationId xmlns:a16="http://schemas.microsoft.com/office/drawing/2014/main" id="{3C73F534-2110-291A-5B35-CBC1781B13F9}"/>
                      </a:ext>
                    </a:extLst>
                  </p:cNvPr>
                  <p:cNvSpPr/>
                  <p:nvPr/>
                </p:nvSpPr>
                <p:spPr>
                  <a:xfrm>
                    <a:off x="20469346" y="10704073"/>
                    <a:ext cx="355438" cy="113104"/>
                  </a:xfrm>
                  <a:prstGeom prst="rect">
                    <a:avLst/>
                  </a:prstGeom>
                  <a:solidFill>
                    <a:srgbClr val="8FAAD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2" name="Google Shape;1107;p29">
                  <a:extLst>
                    <a:ext uri="{FF2B5EF4-FFF2-40B4-BE49-F238E27FC236}">
                      <a16:creationId xmlns:a16="http://schemas.microsoft.com/office/drawing/2014/main" id="{52CE8EB8-5766-8AB7-6D0F-7ED851A5D675}"/>
                    </a:ext>
                  </a:extLst>
                </p:cNvPr>
                <p:cNvGrpSpPr/>
                <p:nvPr/>
              </p:nvGrpSpPr>
              <p:grpSpPr>
                <a:xfrm>
                  <a:off x="11672518" y="3422128"/>
                  <a:ext cx="184751" cy="112057"/>
                  <a:chOff x="20469346" y="10704073"/>
                  <a:chExt cx="355438" cy="228696"/>
                </a:xfrm>
              </p:grpSpPr>
              <p:sp>
                <p:nvSpPr>
                  <p:cNvPr id="43" name="Google Shape;1108;p29">
                    <a:extLst>
                      <a:ext uri="{FF2B5EF4-FFF2-40B4-BE49-F238E27FC236}">
                        <a16:creationId xmlns:a16="http://schemas.microsoft.com/office/drawing/2014/main" id="{98616D9F-CE2D-8548-E96E-FBFFC77EC1D6}"/>
                      </a:ext>
                    </a:extLst>
                  </p:cNvPr>
                  <p:cNvSpPr/>
                  <p:nvPr/>
                </p:nvSpPr>
                <p:spPr>
                  <a:xfrm>
                    <a:off x="20469346" y="10819665"/>
                    <a:ext cx="355438" cy="113104"/>
                  </a:xfrm>
                  <a:prstGeom prst="rect">
                    <a:avLst/>
                  </a:prstGeom>
                  <a:solidFill>
                    <a:srgbClr val="DBECD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" name="Google Shape;1109;p29">
                    <a:extLst>
                      <a:ext uri="{FF2B5EF4-FFF2-40B4-BE49-F238E27FC236}">
                        <a16:creationId xmlns:a16="http://schemas.microsoft.com/office/drawing/2014/main" id="{27201636-0A70-521C-5E32-8134A3922ECC}"/>
                      </a:ext>
                    </a:extLst>
                  </p:cNvPr>
                  <p:cNvSpPr/>
                  <p:nvPr/>
                </p:nvSpPr>
                <p:spPr>
                  <a:xfrm>
                    <a:off x="20469346" y="10704073"/>
                    <a:ext cx="355438" cy="113104"/>
                  </a:xfrm>
                  <a:prstGeom prst="rect">
                    <a:avLst/>
                  </a:prstGeom>
                  <a:solidFill>
                    <a:srgbClr val="8FAAD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" name="Google Shape;1110;p29">
                  <a:extLst>
                    <a:ext uri="{FF2B5EF4-FFF2-40B4-BE49-F238E27FC236}">
                      <a16:creationId xmlns:a16="http://schemas.microsoft.com/office/drawing/2014/main" id="{DDD975E8-3B8D-7D2D-37E2-A8763CDA23F7}"/>
                    </a:ext>
                  </a:extLst>
                </p:cNvPr>
                <p:cNvSpPr/>
                <p:nvPr/>
              </p:nvSpPr>
              <p:spPr>
                <a:xfrm>
                  <a:off x="11947669" y="2104772"/>
                  <a:ext cx="184751" cy="55419"/>
                </a:xfrm>
                <a:prstGeom prst="rect">
                  <a:avLst/>
                </a:prstGeom>
                <a:solidFill>
                  <a:srgbClr val="DBECD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1111;p29">
                  <a:extLst>
                    <a:ext uri="{FF2B5EF4-FFF2-40B4-BE49-F238E27FC236}">
                      <a16:creationId xmlns:a16="http://schemas.microsoft.com/office/drawing/2014/main" id="{6AB1E1C4-960E-05FB-4EB5-493464373D73}"/>
                    </a:ext>
                  </a:extLst>
                </p:cNvPr>
                <p:cNvSpPr/>
                <p:nvPr/>
              </p:nvSpPr>
              <p:spPr>
                <a:xfrm>
                  <a:off x="12215690" y="2599168"/>
                  <a:ext cx="184751" cy="55419"/>
                </a:xfrm>
                <a:prstGeom prst="rect">
                  <a:avLst/>
                </a:prstGeom>
                <a:solidFill>
                  <a:srgbClr val="8FAAD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1112;p29">
                  <a:extLst>
                    <a:ext uri="{FF2B5EF4-FFF2-40B4-BE49-F238E27FC236}">
                      <a16:creationId xmlns:a16="http://schemas.microsoft.com/office/drawing/2014/main" id="{3BC524F8-15C7-1B00-0E4A-C439FC2A1FB4}"/>
                    </a:ext>
                  </a:extLst>
                </p:cNvPr>
                <p:cNvSpPr/>
                <p:nvPr/>
              </p:nvSpPr>
              <p:spPr>
                <a:xfrm>
                  <a:off x="12496903" y="2104772"/>
                  <a:ext cx="184751" cy="55419"/>
                </a:xfrm>
                <a:prstGeom prst="rect">
                  <a:avLst/>
                </a:prstGeom>
                <a:solidFill>
                  <a:srgbClr val="8FAAD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6" name="Google Shape;1113;p29">
                  <a:extLst>
                    <a:ext uri="{FF2B5EF4-FFF2-40B4-BE49-F238E27FC236}">
                      <a16:creationId xmlns:a16="http://schemas.microsoft.com/office/drawing/2014/main" id="{D57B9E80-AD7E-2E91-A997-67E5FAE122D9}"/>
                    </a:ext>
                  </a:extLst>
                </p:cNvPr>
                <p:cNvGrpSpPr/>
                <p:nvPr/>
              </p:nvGrpSpPr>
              <p:grpSpPr>
                <a:xfrm>
                  <a:off x="7887393" y="2118072"/>
                  <a:ext cx="3532270" cy="536508"/>
                  <a:chOff x="26162064" y="13303547"/>
                  <a:chExt cx="3743826" cy="568641"/>
                </a:xfrm>
              </p:grpSpPr>
              <p:sp>
                <p:nvSpPr>
                  <p:cNvPr id="39" name="Google Shape;1115;p29">
                    <a:extLst>
                      <a:ext uri="{FF2B5EF4-FFF2-40B4-BE49-F238E27FC236}">
                        <a16:creationId xmlns:a16="http://schemas.microsoft.com/office/drawing/2014/main" id="{5A6EF066-8102-3FEB-9A9A-256572EC2D60}"/>
                      </a:ext>
                    </a:extLst>
                  </p:cNvPr>
                  <p:cNvSpPr txBox="1"/>
                  <p:nvPr/>
                </p:nvSpPr>
                <p:spPr>
                  <a:xfrm>
                    <a:off x="26162064" y="13303547"/>
                    <a:ext cx="3743826" cy="2935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de-CH" sz="1200" b="0" i="1" dirty="0" err="1">
                        <a:solidFill>
                          <a:srgbClr val="BCDA92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Carboxylic</a:t>
                    </a:r>
                    <a:r>
                      <a:rPr lang="de-CH" sz="1200" b="0" i="1" dirty="0">
                        <a:solidFill>
                          <a:srgbClr val="BCDA92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de-CH" sz="1200" b="0" i="1" dirty="0" err="1">
                        <a:solidFill>
                          <a:srgbClr val="BCDA92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ester</a:t>
                    </a:r>
                    <a:r>
                      <a:rPr lang="de-CH" sz="1200" b="0" i="1" dirty="0">
                        <a:solidFill>
                          <a:srgbClr val="BCDA92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de-CH" sz="1200" b="0" i="1" dirty="0" err="1">
                        <a:solidFill>
                          <a:srgbClr val="BCDA92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bond</a:t>
                    </a:r>
                    <a:endParaRPr dirty="0"/>
                  </a:p>
                </p:txBody>
              </p:sp>
              <p:sp>
                <p:nvSpPr>
                  <p:cNvPr id="40" name="Google Shape;1116;p29">
                    <a:extLst>
                      <a:ext uri="{FF2B5EF4-FFF2-40B4-BE49-F238E27FC236}">
                        <a16:creationId xmlns:a16="http://schemas.microsoft.com/office/drawing/2014/main" id="{EFE4B9C3-0E14-C775-8D49-6BADFA5A9393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1403" y="13578599"/>
                    <a:ext cx="3106463" cy="29358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de-CH" sz="1200" b="0" i="1" dirty="0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Amide </a:t>
                    </a:r>
                    <a:r>
                      <a:rPr lang="de-CH" sz="1200" b="0" i="1" dirty="0" err="1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bond</a:t>
                    </a:r>
                    <a:endParaRPr dirty="0"/>
                  </a:p>
                </p:txBody>
              </p:sp>
            </p:grpSp>
            <p:sp>
              <p:nvSpPr>
                <p:cNvPr id="37" name="Google Shape;1117;p29">
                  <a:extLst>
                    <a:ext uri="{FF2B5EF4-FFF2-40B4-BE49-F238E27FC236}">
                      <a16:creationId xmlns:a16="http://schemas.microsoft.com/office/drawing/2014/main" id="{A449FDE1-FB8B-E365-C127-DA28BC5E0DAE}"/>
                    </a:ext>
                  </a:extLst>
                </p:cNvPr>
                <p:cNvSpPr/>
                <p:nvPr/>
              </p:nvSpPr>
              <p:spPr>
                <a:xfrm>
                  <a:off x="7632037" y="2538434"/>
                  <a:ext cx="300273" cy="164229"/>
                </a:xfrm>
                <a:prstGeom prst="rect">
                  <a:avLst/>
                </a:prstGeom>
                <a:solidFill>
                  <a:srgbClr val="8FAAD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A65E64-6DC2-9EC0-1BF2-7F4279E36440}"/>
                </a:ext>
              </a:extLst>
            </p:cNvPr>
            <p:cNvSpPr txBox="1"/>
            <p:nvPr/>
          </p:nvSpPr>
          <p:spPr>
            <a:xfrm>
              <a:off x="6997499" y="4146919"/>
              <a:ext cx="95522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Test activity with &gt;180 organic contaminants</a:t>
              </a:r>
            </a:p>
          </p:txBody>
        </p:sp>
        <p:sp>
          <p:nvSpPr>
            <p:cNvPr id="117" name="Down Arrow 116">
              <a:extLst>
                <a:ext uri="{FF2B5EF4-FFF2-40B4-BE49-F238E27FC236}">
                  <a16:creationId xmlns:a16="http://schemas.microsoft.com/office/drawing/2014/main" id="{1CCF80D1-5A5A-3AC9-00B5-B78656BF9A9C}"/>
                </a:ext>
              </a:extLst>
            </p:cNvPr>
            <p:cNvSpPr/>
            <p:nvPr/>
          </p:nvSpPr>
          <p:spPr>
            <a:xfrm rot="16200000">
              <a:off x="6250269" y="2920105"/>
              <a:ext cx="829402" cy="1386254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6824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Test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069787B-7373-F295-3E5A-35AFD7ABD335}"/>
              </a:ext>
            </a:extLst>
          </p:cNvPr>
          <p:cNvGrpSpPr/>
          <p:nvPr/>
        </p:nvGrpSpPr>
        <p:grpSpPr>
          <a:xfrm>
            <a:off x="2307104" y="1481811"/>
            <a:ext cx="4357866" cy="3178475"/>
            <a:chOff x="2307104" y="1481811"/>
            <a:chExt cx="4357866" cy="317847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CA926EF-4E8D-8294-DC8B-CA1EC08B9B38}"/>
                </a:ext>
              </a:extLst>
            </p:cNvPr>
            <p:cNvGrpSpPr/>
            <p:nvPr/>
          </p:nvGrpSpPr>
          <p:grpSpPr>
            <a:xfrm>
              <a:off x="3665771" y="2259688"/>
              <a:ext cx="2999199" cy="2400598"/>
              <a:chOff x="3505877" y="1484857"/>
              <a:chExt cx="3625590" cy="2945605"/>
            </a:xfrm>
          </p:grpSpPr>
          <p:pic>
            <p:nvPicPr>
              <p:cNvPr id="4" name="Picture 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3D93C8E-B92F-9247-9431-0EFD97EDBF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49303" b="5905"/>
              <a:stretch/>
            </p:blipFill>
            <p:spPr>
              <a:xfrm>
                <a:off x="3505877" y="1840476"/>
                <a:ext cx="2621575" cy="2589986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0E45CAA-A5A3-144C-BD95-E19EF9541C36}"/>
                  </a:ext>
                </a:extLst>
              </p:cNvPr>
              <p:cNvSpPr/>
              <p:nvPr/>
            </p:nvSpPr>
            <p:spPr>
              <a:xfrm>
                <a:off x="5424609" y="1484857"/>
                <a:ext cx="1706858" cy="1130418"/>
              </a:xfrm>
              <a:prstGeom prst="ellipse">
                <a:avLst/>
              </a:prstGeom>
              <a:solidFill>
                <a:srgbClr val="FFFFFF">
                  <a:alpha val="78039"/>
                </a:srgb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4B46EFF-1944-8245-BC01-9D20B230B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1200" y="1604373"/>
                <a:ext cx="1124446" cy="933051"/>
              </a:xfrm>
              <a:prstGeom prst="rect">
                <a:avLst/>
              </a:prstGeom>
            </p:spPr>
          </p:pic>
        </p:grp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4C162006-9EBD-7460-144E-7B32EB277DF1}"/>
                </a:ext>
              </a:extLst>
            </p:cNvPr>
            <p:cNvSpPr/>
            <p:nvPr/>
          </p:nvSpPr>
          <p:spPr>
            <a:xfrm rot="16200000">
              <a:off x="2585530" y="2920471"/>
              <a:ext cx="829402" cy="1386254"/>
            </a:xfrm>
            <a:prstGeom prst="down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6824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err="1">
                  <a:solidFill>
                    <a:schemeClr val="tx2">
                      <a:lumMod val="75000"/>
                    </a:schemeClr>
                  </a:solidFill>
                </a:rPr>
                <a:t>AlphaFold</a:t>
              </a:r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9889563-DFFA-4E02-DD70-7CCDB6FF57BF}"/>
                </a:ext>
              </a:extLst>
            </p:cNvPr>
            <p:cNvSpPr/>
            <p:nvPr/>
          </p:nvSpPr>
          <p:spPr>
            <a:xfrm>
              <a:off x="3693358" y="1481811"/>
              <a:ext cx="2564748" cy="64633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en-US" b="1" dirty="0"/>
                <a:t>Sequence-structure-active site analysis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98FDCB-A42E-52D6-CCD0-E0A8CC78247F}"/>
              </a:ext>
            </a:extLst>
          </p:cNvPr>
          <p:cNvCxnSpPr>
            <a:cxnSpLocks/>
          </p:cNvCxnSpPr>
          <p:nvPr/>
        </p:nvCxnSpPr>
        <p:spPr>
          <a:xfrm flipV="1">
            <a:off x="5928913" y="2379715"/>
            <a:ext cx="304800" cy="46990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3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239</Words>
  <Application>Microsoft Macintosh PowerPoint</Application>
  <PresentationFormat>Widescreen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</vt:lpstr>
      <vt:lpstr>Office Theme</vt:lpstr>
      <vt:lpstr>Graphical abstract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abstract</dc:title>
  <dc:creator>Robinson, Serina</dc:creator>
  <cp:lastModifiedBy>Robinson, Serina</cp:lastModifiedBy>
  <cp:revision>1</cp:revision>
  <dcterms:created xsi:type="dcterms:W3CDTF">2023-05-16T11:59:29Z</dcterms:created>
  <dcterms:modified xsi:type="dcterms:W3CDTF">2023-05-16T12:01:11Z</dcterms:modified>
</cp:coreProperties>
</file>